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sldIdLst>
    <p:sldId id="256" r:id="rId2"/>
    <p:sldId id="263" r:id="rId3"/>
    <p:sldId id="257" r:id="rId4"/>
    <p:sldId id="258" r:id="rId5"/>
    <p:sldId id="259" r:id="rId6"/>
    <p:sldId id="264" r:id="rId7"/>
    <p:sldId id="260" r:id="rId8"/>
    <p:sldId id="261" r:id="rId9"/>
    <p:sldId id="265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24F99-5D94-4B28-9AEE-C94831219A15}" v="1764" dt="2020-12-29T19:49:04.033"/>
    <p1510:client id="{19568ABC-6ECA-1421-502B-80A62CF67AE4}" v="189" dt="2021-01-26T20:28:20.838"/>
    <p1510:client id="{8ADDC6EC-CCA5-CD07-7697-C015025B9AAE}" v="462" dt="2021-01-18T10:10:08.725"/>
    <p1510:client id="{D5E569B9-AFCB-7AE2-00D7-AB489E68E734}" v="1136" dt="2021-01-27T14:45:22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92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2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50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6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75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09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782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590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1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8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59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1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1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23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2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23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8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550D7-55CB-4F06-B3E0-96A631E76E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WEL ZWANGER 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C744CC2-2294-4B97-ABF4-64AEE606D2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Basisstof 5 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46BA1CC1-4893-415A-9B2D-F729CFD5B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916" y="3650751"/>
            <a:ext cx="4103839" cy="2552308"/>
          </a:xfrm>
          <a:prstGeom prst="rect">
            <a:avLst/>
          </a:prstGeom>
        </p:spPr>
      </p:pic>
      <p:pic>
        <p:nvPicPr>
          <p:cNvPr id="5" name="Afbeelding 5" descr="Afbeelding met persoon, binnen, bed, baby&#10;&#10;Automatisch gegenereerde beschrijving">
            <a:extLst>
              <a:ext uri="{FF2B5EF4-FFF2-40B4-BE49-F238E27FC236}">
                <a16:creationId xmlns:a16="http://schemas.microsoft.com/office/drawing/2014/main" id="{90C70957-F33D-4410-A9F7-E06DB4130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82" y="625258"/>
            <a:ext cx="3933172" cy="263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53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9A10F-F1E8-48A5-83A4-D6B78BBAE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 deze les kan je: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08026B-F6D5-4242-9EFB-102E93766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De begrippen  bevruchting en innesteling uitleggen.</a:t>
            </a:r>
          </a:p>
          <a:p>
            <a:r>
              <a:rPr lang="nl-NL" dirty="0"/>
              <a:t>Uitleggen waar een placenta en vruchtwater voor dienen.</a:t>
            </a:r>
          </a:p>
          <a:p>
            <a:r>
              <a:rPr lang="nl-NL" dirty="0"/>
              <a:t>Het proces van de bevalling beschrijven.</a:t>
            </a:r>
          </a:p>
          <a:p>
            <a:r>
              <a:rPr lang="nl-NL" dirty="0"/>
              <a:t>Benoemen welke beroepen te maken hebben met zwangerschap.</a:t>
            </a:r>
          </a:p>
        </p:txBody>
      </p:sp>
    </p:spTree>
    <p:extLst>
      <p:ext uri="{BB962C8B-B14F-4D97-AF65-F5344CB8AC3E}">
        <p14:creationId xmlns:p14="http://schemas.microsoft.com/office/powerpoint/2010/main" val="2486085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332C4-B02A-476A-9E7E-F50E8AB56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bevruchting</a:t>
            </a: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9E9CF619-49A8-48CD-9520-504CDA164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832" y="3033818"/>
            <a:ext cx="6668020" cy="3555606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FD468AB2-E3AC-4DF2-AA54-ED7ACA219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+mn-lt"/>
                <a:cs typeface="+mn-lt"/>
              </a:rPr>
              <a:t>100-200 miljoen zaadcellen</a:t>
            </a:r>
          </a:p>
          <a:p>
            <a:r>
              <a:rPr lang="nl-NL"/>
              <a:t>De beste zwemmers halen de finish</a:t>
            </a:r>
            <a:br>
              <a:rPr lang="nl-NL" dirty="0"/>
            </a:br>
            <a:r>
              <a:rPr lang="nl-NL"/>
              <a:t>(de eicel)</a:t>
            </a:r>
          </a:p>
          <a:p>
            <a:r>
              <a:rPr lang="nl-NL"/>
              <a:t>De ondoordringbare laag is een soort</a:t>
            </a:r>
            <a:br>
              <a:rPr lang="nl-NL" dirty="0"/>
            </a:br>
            <a:r>
              <a:rPr lang="nl-NL"/>
              <a:t>schil om de eicel heen.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4792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18EEA-1873-4178-B776-7AC28909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nl-NL" dirty="0"/>
              <a:t>innesteling</a:t>
            </a: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94A5EB98-70A9-40D4-A60E-27DFB6449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6" y="2608096"/>
            <a:ext cx="6067352" cy="372646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664FD0-3AF5-46AF-BF2F-0355DF547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379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en-US"/>
              <a:t>De bevruchting vindt plaats in de </a:t>
            </a:r>
            <a:r>
              <a:rPr lang="en-US" b="1"/>
              <a:t>eileider.</a:t>
            </a:r>
          </a:p>
          <a:p>
            <a:r>
              <a:rPr lang="en-US"/>
              <a:t>Hierna beweegt de bevruchte eicel zich naar de baarmoeder toe.</a:t>
            </a:r>
          </a:p>
          <a:p>
            <a:r>
              <a:rPr lang="en-US"/>
              <a:t>Slijmvlies wordt gebruikt voor voedingstoffen.</a:t>
            </a:r>
          </a:p>
          <a:p>
            <a:r>
              <a:rPr lang="en-US"/>
              <a:t>Innesteling vindt ongeveer 8 dagen na de bevruchting plaats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3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F1B44-F396-4193-AE11-9D5E5ECAA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9B6836-D32C-4F9C-B65B-801023361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1FDFCED-E54B-408A-8E95-6140929A8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CB46B6F-BE17-4645-8EC7-70218D9D1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6550E4-E748-4721-BE84-185E1860BF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D881B11C-8E0B-40B8-A894-9BB9FF2EF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305ABBC-C4B0-4260-AE2F-93099262E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00E4B86-B483-499C-9602-46AEEF0B0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AE6200E-FB8C-42B4-9551-5549A63E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nl-NL" dirty="0"/>
              <a:t>De eerste 9 maanden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6D4FDD-64F1-445C-A006-CDBB4471F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nl-NL" dirty="0">
              <a:solidFill>
                <a:schemeClr val="bg1"/>
              </a:solidFill>
            </a:endParaRPr>
          </a:p>
          <a:p>
            <a:r>
              <a:rPr lang="nl-NL">
                <a:solidFill>
                  <a:schemeClr val="bg1"/>
                </a:solidFill>
              </a:rPr>
              <a:t>Uiteindelijk ontwikkeld het klompje cellen zich uit tot een embryo.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De placenta en de navelstreng, verbinden het embryo en de moeder met elkaar. En zorgen voor bescherming en voeding. </a:t>
            </a:r>
          </a:p>
          <a:p>
            <a:r>
              <a:rPr lang="nl-NL" dirty="0">
                <a:solidFill>
                  <a:schemeClr val="bg1"/>
                </a:solidFill>
              </a:rPr>
              <a:t>Om het embryo heen zitten 2 vruchtvliezen. Hierin zit vruchtwater. Ook dit zorgt voor bescherming.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>
              <a:solidFill>
                <a:schemeClr val="bg1"/>
              </a:solidFill>
            </a:endParaRPr>
          </a:p>
          <a:p>
            <a:endParaRPr lang="nl-NL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A5C00449-2934-4A1A-90E9-98E9C685D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226" y="498971"/>
            <a:ext cx="3762694" cy="28565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075F69-BD3F-42CD-B3E9-4A817B315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2F31E3C9-AF04-462E-A11E-3BBA6476AC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79" b="-346"/>
          <a:stretch/>
        </p:blipFill>
        <p:spPr>
          <a:xfrm>
            <a:off x="9889842" y="3488772"/>
            <a:ext cx="1658540" cy="2782465"/>
          </a:xfrm>
          <a:prstGeom prst="rect">
            <a:avLst/>
          </a:prstGeom>
        </p:spPr>
      </p:pic>
      <p:pic>
        <p:nvPicPr>
          <p:cNvPr id="7" name="Afbeelding 7" descr="Afbeelding met foto, voedsel, klein, vasthouden&#10;&#10;Automatisch gegenereerde beschrijving">
            <a:extLst>
              <a:ext uri="{FF2B5EF4-FFF2-40B4-BE49-F238E27FC236}">
                <a16:creationId xmlns:a16="http://schemas.microsoft.com/office/drawing/2014/main" id="{1B1DA8BD-B1E6-4315-BD91-E332197FC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071" y="361271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23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DC28E-F634-4CEA-A860-E52568DF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Vlak voor de geboorte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14186A31-E92B-47EA-B072-355B90274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68" t="31804" r="40550" b="24465"/>
          <a:stretch/>
        </p:blipFill>
        <p:spPr>
          <a:xfrm>
            <a:off x="5954853" y="3177611"/>
            <a:ext cx="5855102" cy="2986667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AB1D89D-0C7D-424F-98A2-2F30BF0930FC}"/>
              </a:ext>
            </a:extLst>
          </p:cNvPr>
          <p:cNvSpPr txBox="1"/>
          <p:nvPr/>
        </p:nvSpPr>
        <p:spPr>
          <a:xfrm>
            <a:off x="1081414" y="306470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3AB17C3-E661-42C0-8AAD-75020CA4DB64}"/>
              </a:ext>
            </a:extLst>
          </p:cNvPr>
          <p:cNvSpPr txBox="1"/>
          <p:nvPr/>
        </p:nvSpPr>
        <p:spPr>
          <a:xfrm>
            <a:off x="1154482" y="2782866"/>
            <a:ext cx="405843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nl-NL"/>
              <a:t>Het hoofdje hoort richting de vagina te liggen. </a:t>
            </a:r>
          </a:p>
          <a:p>
            <a:pPr marL="285750" indent="-285750">
              <a:buFont typeface="Wingdings"/>
              <a:buChar char="Ø"/>
            </a:pPr>
            <a:r>
              <a:rPr lang="nl-NL"/>
              <a:t>Stuitligging: de kont ligt richting de vagina</a:t>
            </a:r>
            <a:endParaRPr lang="nl-NL" dirty="0"/>
          </a:p>
          <a:p>
            <a:pPr marL="285750" indent="-285750">
              <a:buFont typeface="Wingdings"/>
              <a:buChar char="Ø"/>
            </a:pPr>
            <a:r>
              <a:rPr lang="nl-NL"/>
              <a:t>Dwarsligging: het kindje ligt dwars --&gt; keizersnede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0943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D426E-4BFD-47CF-9ADF-9AB2DE39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geboorte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69C059-0FFE-484A-9DF2-96F16CBFB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726" y="2265905"/>
            <a:ext cx="8825659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Eerst vinden de weeen en de uitdrijving </a:t>
            </a:r>
            <a:br>
              <a:rPr lang="nl-NL" dirty="0"/>
            </a:br>
            <a:r>
              <a:rPr lang="nl-NL"/>
              <a:t>plaats</a:t>
            </a:r>
            <a:endParaRPr lang="nl-NL" dirty="0"/>
          </a:p>
          <a:p>
            <a:r>
              <a:rPr lang="nl-NL" dirty="0"/>
              <a:t>Na de geboorte volgt er nog een </a:t>
            </a:r>
            <a:br>
              <a:rPr lang="nl-NL" dirty="0"/>
            </a:br>
            <a:r>
              <a:rPr lang="nl-NL" dirty="0"/>
              <a:t>nageboorte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ED5C6F44-E0B6-4F1C-8D07-F98035A3B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2" y="3705509"/>
            <a:ext cx="5144022" cy="3350927"/>
          </a:xfrm>
          <a:prstGeom prst="rect">
            <a:avLst/>
          </a:prstGeom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3E5C5657-A7D1-4D2D-867B-9F52C4FAA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3" t="39157" r="40339" b="13081"/>
          <a:stretch/>
        </p:blipFill>
        <p:spPr>
          <a:xfrm>
            <a:off x="6039632" y="2567707"/>
            <a:ext cx="5516297" cy="373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32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FF980F-3DCE-48BB-A435-8D33A6011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 fontScale="90000"/>
          </a:bodyPr>
          <a:lstStyle/>
          <a:p>
            <a:r>
              <a:rPr lang="nl-NL" dirty="0"/>
              <a:t>Begeleiding tijdens en na de zwangerschap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37D9DBC-8967-4CCF-95FF-B0E82BA7A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en-US" dirty="0"/>
              <a:t>Wat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voorbeelden</a:t>
            </a:r>
            <a:r>
              <a:rPr lang="en-US" dirty="0"/>
              <a:t> van </a:t>
            </a:r>
            <a:r>
              <a:rPr lang="en-US" dirty="0" err="1"/>
              <a:t>beroepen</a:t>
            </a:r>
            <a:r>
              <a:rPr lang="en-US" dirty="0"/>
              <a:t> die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met </a:t>
            </a:r>
            <a:r>
              <a:rPr lang="en-US" dirty="0" err="1"/>
              <a:t>zwangerschap</a:t>
            </a:r>
            <a:r>
              <a:rPr lang="en-US" dirty="0"/>
              <a:t>?</a:t>
            </a:r>
          </a:p>
        </p:txBody>
      </p:sp>
      <p:pic>
        <p:nvPicPr>
          <p:cNvPr id="6" name="Afbeelding 6" descr="Afbeelding met persoon, binnen, zitten, vasthouden&#10;&#10;Automatisch gegenereerde beschrijving">
            <a:extLst>
              <a:ext uri="{FF2B5EF4-FFF2-40B4-BE49-F238E27FC236}">
                <a16:creationId xmlns:a16="http://schemas.microsoft.com/office/drawing/2014/main" id="{A60E2FE4-33CC-4EF6-A286-EA2AD24EF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9" r="8717" b="1"/>
          <a:stretch/>
        </p:blipFill>
        <p:spPr>
          <a:xfrm>
            <a:off x="6798733" y="2775951"/>
            <a:ext cx="2090649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Afbeelding 4" descr="Afbeelding met persoon, vrouw, binnen, zitten&#10;&#10;Automatisch gegenereerde beschrijving">
            <a:extLst>
              <a:ext uri="{FF2B5EF4-FFF2-40B4-BE49-F238E27FC236}">
                <a16:creationId xmlns:a16="http://schemas.microsoft.com/office/drawing/2014/main" id="{1EA51FCE-0BBD-480C-84BB-8EF02D358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324" b="-4"/>
          <a:stretch/>
        </p:blipFill>
        <p:spPr>
          <a:xfrm>
            <a:off x="9053106" y="2775951"/>
            <a:ext cx="2090649" cy="145197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fbeelding 5" descr="Afbeelding met binnen, person, voedsel, kijken&#10;&#10;Automatisch gegenereerde beschrijving">
            <a:extLst>
              <a:ext uri="{FF2B5EF4-FFF2-40B4-BE49-F238E27FC236}">
                <a16:creationId xmlns:a16="http://schemas.microsoft.com/office/drawing/2014/main" id="{0CAEF5E3-26C4-4D2D-B199-D77B1AE51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9" r="-2" b="-2"/>
          <a:stretch/>
        </p:blipFill>
        <p:spPr>
          <a:xfrm>
            <a:off x="9053107" y="4391137"/>
            <a:ext cx="2090649" cy="145197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327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FCB8B-7DC3-4171-80C8-FC77EF64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Terugkoppeling leerdoelen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3BC73B-0DF4-422C-8CCF-F041DCA08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+mn-lt"/>
                <a:cs typeface="+mn-lt"/>
              </a:rPr>
              <a:t>De begrippen  bevruchting en innesteling uitleggen.</a:t>
            </a:r>
            <a:endParaRPr lang="en-US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Uitleggen waar een placenta en vruchtwater voor dienen.</a:t>
            </a:r>
            <a:endParaRPr lang="en-US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Het proces van de bevalling beschrijven.</a:t>
            </a:r>
            <a:endParaRPr lang="en-US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Benoemen welke beroepen te maken hebben met zwangerschap.</a:t>
            </a:r>
            <a:endParaRPr lang="en-US">
              <a:ea typeface="+mn-lt"/>
              <a:cs typeface="+mn-lt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985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0" baseType="lpstr">
      <vt:lpstr>Ion Boardroom</vt:lpstr>
      <vt:lpstr>WEL ZWANGER </vt:lpstr>
      <vt:lpstr>Na deze les kan je:</vt:lpstr>
      <vt:lpstr>De bevruchting</vt:lpstr>
      <vt:lpstr>innesteling</vt:lpstr>
      <vt:lpstr>De eerste 9 maanden</vt:lpstr>
      <vt:lpstr>Vlak voor de geboorte</vt:lpstr>
      <vt:lpstr>De geboorte</vt:lpstr>
      <vt:lpstr>Begeleiding tijdens en na de zwangerschap</vt:lpstr>
      <vt:lpstr>Terugkoppeling leerdoelen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/>
  <cp:revision>375</cp:revision>
  <dcterms:created xsi:type="dcterms:W3CDTF">2020-12-28T19:49:57Z</dcterms:created>
  <dcterms:modified xsi:type="dcterms:W3CDTF">2021-01-28T08:36:42Z</dcterms:modified>
</cp:coreProperties>
</file>